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785" r:id="rId4"/>
    <p:sldId id="789" r:id="rId5"/>
    <p:sldId id="792" r:id="rId6"/>
    <p:sldId id="794" r:id="rId7"/>
    <p:sldId id="786" r:id="rId8"/>
    <p:sldId id="790" r:id="rId9"/>
    <p:sldId id="787" r:id="rId10"/>
    <p:sldId id="791" r:id="rId11"/>
    <p:sldId id="793" r:id="rId12"/>
    <p:sldId id="795" r:id="rId13"/>
    <p:sldId id="788" r:id="rId14"/>
    <p:sldId id="811" r:id="rId15"/>
    <p:sldId id="473" r:id="rId16"/>
    <p:sldId id="803" r:id="rId17"/>
    <p:sldId id="475" r:id="rId18"/>
    <p:sldId id="796" r:id="rId19"/>
    <p:sldId id="812" r:id="rId20"/>
    <p:sldId id="804" r:id="rId21"/>
    <p:sldId id="805" r:id="rId22"/>
    <p:sldId id="806" r:id="rId23"/>
    <p:sldId id="813" r:id="rId24"/>
    <p:sldId id="474" r:id="rId25"/>
    <p:sldId id="797" r:id="rId26"/>
    <p:sldId id="476" r:id="rId27"/>
    <p:sldId id="823" r:id="rId28"/>
    <p:sldId id="809" r:id="rId29"/>
    <p:sldId id="807" r:id="rId30"/>
    <p:sldId id="808" r:id="rId31"/>
    <p:sldId id="820" r:id="rId32"/>
    <p:sldId id="814" r:id="rId33"/>
    <p:sldId id="815" r:id="rId34"/>
    <p:sldId id="477" r:id="rId35"/>
    <p:sldId id="817" r:id="rId36"/>
    <p:sldId id="816" r:id="rId37"/>
    <p:sldId id="501" r:id="rId38"/>
    <p:sldId id="502" r:id="rId39"/>
    <p:sldId id="818" r:id="rId40"/>
    <p:sldId id="819" r:id="rId41"/>
    <p:sldId id="503" r:id="rId42"/>
    <p:sldId id="504" r:id="rId43"/>
    <p:sldId id="607" r:id="rId44"/>
    <p:sldId id="608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507" r:id="rId53"/>
    <p:sldId id="821" r:id="rId54"/>
    <p:sldId id="822" r:id="rId55"/>
    <p:sldId id="824" r:id="rId56"/>
    <p:sldId id="508" r:id="rId57"/>
    <p:sldId id="509" r:id="rId58"/>
    <p:sldId id="510" r:id="rId59"/>
    <p:sldId id="515" r:id="rId60"/>
    <p:sldId id="571" r:id="rId61"/>
    <p:sldId id="578" r:id="rId62"/>
    <p:sldId id="519" r:id="rId63"/>
    <p:sldId id="5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FE287-55D7-41BB-AF84-062B1F1AA55C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37A2C-7BF8-4C7A-930C-EE4FF2CF4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6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5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5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6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18673-DABF-4A15-8F32-B45C4AA9CBAE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432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015EEB2-4A52-4B3C-A1A2-A0FB10FC8275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1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DDD61-6530-43A7-8835-7EE193FD415A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637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12DB3A4-02BA-454A-9E16-CCF4E9ECB39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5436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9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5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97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5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65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873CB7-48F6-499D-8C7E-064AF539C82A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534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98A57DE-B30C-4D43-9E51-4C0E0CB9C6EF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D82C0-64C5-44A7-9BD5-C1EA23F2BCBF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739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46F17BF-9A02-4A70-A7B8-990FBEB8C57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2068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D82C0-64C5-44A7-9BD5-C1EA23F2BCBF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739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46F17BF-9A02-4A70-A7B8-990FBEB8C57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136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98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7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16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49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66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3AEC24-72F4-4C39-A8F2-447139EE4274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842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482B340-4448-4D52-BB41-F006AE603B6A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3AEC24-72F4-4C39-A8F2-447139EE4274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842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482B340-4448-4D52-BB41-F006AE603B6A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552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3AEC24-72F4-4C39-A8F2-447139EE4274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842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482B340-4448-4D52-BB41-F006AE603B6A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9642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58F6B-BC26-4378-8AE4-CC4C9EEACC2A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378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62A8380-A55C-4C84-9FCB-5C7A92D0A303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58F6B-BC26-4378-8AE4-CC4C9EEACC2A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378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62A8380-A55C-4C84-9FCB-5C7A92D0A303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22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58F6B-BC26-4378-8AE4-CC4C9EEACC2A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378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62A8380-A55C-4C84-9FCB-5C7A92D0A303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71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4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C1AE1-412F-453E-83CC-207841359C48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480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CAA2532-AEF0-4E9C-B2B5-897126FA87C9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C1AE1-412F-453E-83CC-207841359C48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480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CAA2532-AEF0-4E9C-B2B5-897126FA87C9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87B63-299F-430A-93F2-440A58A165C8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582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12C4C9E3-BB3E-4242-AC27-CD14E6E35CF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6C14-70E7-465A-ACD6-0DCAC46D8273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68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6B23B4A-84F5-41F8-BACF-6C7796D476A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920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6C14-70E7-465A-ACD6-0DCAC46D8273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68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6B23B4A-84F5-41F8-BACF-6C7796D476A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389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6C14-70E7-465A-ACD6-0DCAC46D8273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68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6B23B4A-84F5-41F8-BACF-6C7796D476A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8601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B6C14-70E7-465A-ACD6-0DCAC46D8273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685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6B23B4A-84F5-41F8-BACF-6C7796D476A1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7B733-412A-4980-AD3C-47C799D14745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7877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7DC161A-08B6-4922-9C85-BE1BC91D0E24}" type="datetime1">
              <a:rPr lang="en-US" altLang="zh-TW" smtClean="0"/>
              <a:pPr/>
              <a:t>6/30/2021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9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9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1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E066-698B-4A37-9222-4C456607C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F5BE7-871E-420B-868E-794EEB74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00DF-6FC3-4506-8D6F-1BB383BF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BA117-C5D4-459B-A80E-4D69FB8B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8C9E-4DD8-4D11-9709-4480464B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3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31F6-3D6D-4BB8-827D-F9278BAC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77CD7-EFD3-47BD-A9C8-E4540C4E0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7F5CF-BE6A-4583-B5E7-E122158A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2C082-23EE-4D33-8C65-EDB65C47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F41E-8B08-4C5E-A8AA-47E624AC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0867-7505-48D1-B01B-98F16BC19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E9AD8-4E39-4A3A-963A-81237BCD7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46F75-7C61-4490-9C1C-77FF4326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FB037-B9AB-4FBC-A5FB-0243766C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CBB4-1D25-4A3C-B0A9-293FD428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F7F-1A9E-483B-BBB7-95685C6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A2FA-2B05-43ED-9D7A-81DEBD07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3DE46-91B2-4F14-B20A-A3152563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233D0-A403-4B71-9D0B-47E01225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5133-4808-4CD6-AFA8-2F605ACF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09FB-91C8-4BE3-B9DF-D1BE80759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C014-ED5D-4087-967E-2AFF1435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D242-5A35-4A40-A916-1ADA168F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8C69A-718B-491A-98B8-D13AD6A2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9985D-4C3B-45F7-AD3F-7FDB4746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5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DDA1-201A-4E18-8950-EECF1C6A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98BA-FA35-4D8F-9035-88FD0988E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A06E0-E204-421F-AEBB-5F0FBA3E4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144A8-D7D4-4F83-9552-15846BA7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E04CF-6267-4F5A-BC80-FB9C7C85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29CD5-9328-4BA4-848F-AB7A37B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464B-396A-4914-910D-83C73359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79AC6-47AD-470E-9F54-1E0453278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79123-038A-446E-96BB-7F88AEFBB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08EE-8D6C-4C63-9B4D-0B9C74EB4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4671B-B2CC-469D-A490-FEE22ACDB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DD4B8-AD51-4945-B8D2-DD17FCB5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7AFF8-8B68-45AE-8CFC-6DC84501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D22F8-28A7-48C8-8D44-9F6FCDE7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6C5A-56A5-42E0-8EB0-49E56834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13B71-8FD7-424F-ABAD-401AA447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4738E-4C96-4A6B-9326-A3DA10B9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1212-277F-45D5-B17E-C77A5E0D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5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ED0DF-C65D-4590-A6EC-A8529942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248E4-9477-4B7C-89AD-8022C3F8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876CB-891E-4BF2-9D3F-0E6463D6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3F6-9F4A-4CDF-91C4-4C4E233C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D9D3-DE6B-4049-97DE-5CB89B2E4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C0E83-FE4A-4CB9-86F2-81A28D14F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97BC6-BCAE-45A6-AADC-0E849E1F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AD574-4EB2-4EDA-B489-3F970886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2D940-8D0E-4AB7-9259-1C95B734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6759-2310-4DB8-B8A6-C28E63E8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AFFEF-5DED-4AF3-BF14-1D2F21BAD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7A212-CFA8-411C-9980-365BAC270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1F45A-765D-42BA-8BCF-AE4C188E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441A8-8A92-46D0-9C49-6EC6647A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03F83-0D90-48AB-92A6-186BEA5D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0269E-36B3-4431-A657-DFE9785B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FD16D-2061-47A0-98A0-2AC768AAF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897-1742-46CD-A57D-55C43C199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55D53-870D-4102-A42E-C532D9900F3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6A4B-ECB6-4934-921B-447E84E93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B1ED-225F-411C-B3F0-BFEC6D9A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5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2"/>
            <a:ext cx="7772400" cy="100010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Noida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Institute of Engineering and Technology, Greater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Noida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5384" y="1247772"/>
            <a:ext cx="6732984" cy="153828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Semiconductor Diode and its Applications </a:t>
            </a:r>
          </a:p>
        </p:txBody>
      </p:sp>
      <p:pic>
        <p:nvPicPr>
          <p:cNvPr id="102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81818" y="4176730"/>
            <a:ext cx="3481382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Kashika Baranwal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(EN Department)</a:t>
            </a: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905000" y="5943600"/>
            <a:ext cx="5334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905000" y="6492876"/>
            <a:ext cx="2133600" cy="365125"/>
          </a:xfrm>
        </p:spPr>
        <p:txBody>
          <a:bodyPr/>
          <a:lstStyle/>
          <a:p>
            <a:fld id="{38801551-5877-4C21-9B34-9746B04ED5CA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1950" y="2762256"/>
            <a:ext cx="1524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676400" y="3181352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Unit: 4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676400" y="401956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Electrical and Electronics  Engineering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676400" y="509113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B.Tech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sz="24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sz="2400" b="1" baseline="30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Bridge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DF25B-DFA4-4C71-BF9B-5A6AC117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5" y="-318050"/>
            <a:ext cx="6056242" cy="729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0BA6F-3BBE-4A08-AE6F-F284601F3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9688" y="-887895"/>
            <a:ext cx="7527236" cy="77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Half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8C04A-1E62-4C0E-9A99-62050924D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505"/>
            <a:ext cx="12192000" cy="131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Half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8C04A-1E62-4C0E-9A99-62050924D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582" y="-8001000"/>
            <a:ext cx="14524383" cy="150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Clipper Circuits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9F303B-6C12-4FDB-85ED-5AA2E658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1"/>
            <a:ext cx="12191999" cy="61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Unbiased Series Clipper Circuits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E7D649A-9C74-4495-9175-E75E1A817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6432376"/>
            <a:ext cx="7543800" cy="3810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Diodes – Wave-Shaping Circuits</a:t>
            </a:r>
          </a:p>
        </p:txBody>
      </p:sp>
      <p:pic>
        <p:nvPicPr>
          <p:cNvPr id="4813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314700"/>
            <a:ext cx="2971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705100"/>
            <a:ext cx="1390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4610101"/>
            <a:ext cx="14478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1" y="2781301"/>
            <a:ext cx="14573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7200" y="4495800"/>
            <a:ext cx="14287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7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8261" y="722784"/>
            <a:ext cx="1053547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8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8261" y="1487785"/>
            <a:ext cx="10535478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9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23792" y="2132857"/>
            <a:ext cx="3429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70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91000" y="2636912"/>
            <a:ext cx="365760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 err="1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Clipper Circuits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Unbiased Series Clipper Circuits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10" descr="C:\Users\DHANANJAY\Pictures\Untitled.jpg">
            <a:extLst>
              <a:ext uri="{FF2B5EF4-FFF2-40B4-BE49-F238E27FC236}">
                <a16:creationId xmlns:a16="http://schemas.microsoft.com/office/drawing/2014/main" id="{A6A3475E-0BE0-430A-9E73-8EA0A017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6414052"/>
            <a:ext cx="12192000" cy="44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73DDD5-07D2-4B34-AA00-AF14F6080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1060"/>
            <a:ext cx="12192000" cy="72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035" y="4784035"/>
            <a:ext cx="2088874" cy="165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7426" y="2305878"/>
            <a:ext cx="9033013" cy="46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-25400" y="660859"/>
            <a:ext cx="39100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Simple Series Clippers (Ideal Diodes) </a:t>
            </a:r>
            <a:endParaRPr lang="en-US" b="1" dirty="0"/>
          </a:p>
        </p:txBody>
      </p:sp>
      <p:pic>
        <p:nvPicPr>
          <p:cNvPr id="59402" name="Picture 10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" y="986733"/>
            <a:ext cx="11468100" cy="70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-44726" y="2073171"/>
            <a:ext cx="388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Biased Series Clippers (Ideal Diodes) </a:t>
            </a:r>
            <a:endParaRPr lang="en-US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Different Types of Series Clipping Circuits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C6B13FB-1F09-48E2-BCAB-68FC901D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830" y="2584174"/>
            <a:ext cx="1849230" cy="165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1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Circuit-1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A picture containing letter&#10;&#10;Description automatically generated">
            <a:extLst>
              <a:ext uri="{FF2B5EF4-FFF2-40B4-BE49-F238E27FC236}">
                <a16:creationId xmlns:a16="http://schemas.microsoft.com/office/drawing/2014/main" id="{0605FA5A-FEDF-4251-91E9-C0566C921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Circuit-1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FC58AB-CC78-4C7D-8E2B-04E3FA96D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3464"/>
            <a:ext cx="12284766" cy="75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3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980728"/>
            <a:ext cx="8439472" cy="515972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 to Semiconductors: Intrinsic and Extrinsic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P-N Junction Diode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Depletion Layer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V-I Characteristic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Application of Diodes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Half and Full wave Rectification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Clippers and numerical Problem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Breakdown Mechanism: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and Avalanche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Diode as shunt regulator</a:t>
            </a:r>
          </a:p>
          <a:p>
            <a:pPr fontAlgn="ctr">
              <a:buFont typeface="Wingdings" pitchFamily="2" charset="2"/>
              <a:buChar char="Ø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Display Devices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Liquid Crystal Display (LCD)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Light Emitting Diode (LED) AND Organic-LED (O-LED)</a:t>
            </a:r>
          </a:p>
          <a:p>
            <a:pPr lvl="1" fontAlgn="ctr">
              <a:buFont typeface="Arial" pitchFamily="34" charset="0"/>
              <a:buChar char="•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Seven Segment Display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981200" y="6237313"/>
            <a:ext cx="2133600" cy="365125"/>
          </a:xfrm>
        </p:spPr>
        <p:txBody>
          <a:bodyPr/>
          <a:lstStyle/>
          <a:p>
            <a:fld id="{14B705BA-44BE-4E4D-8011-0D7C387D63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sp>
        <p:nvSpPr>
          <p:cNvPr id="12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248401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Circuit-2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EB1C4031-18FA-4C58-BE37-186418309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104"/>
            <a:ext cx="12192000" cy="761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Circuit-3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 descr="Letter&#10;&#10;Description automatically generated">
            <a:extLst>
              <a:ext uri="{FF2B5EF4-FFF2-40B4-BE49-F238E27FC236}">
                <a16:creationId xmlns:a16="http://schemas.microsoft.com/office/drawing/2014/main" id="{C3EB4FA5-2278-4867-A2E2-75887F7DE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2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Circuit-4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Letter&#10;&#10;Description automatically generated with low confidence">
            <a:extLst>
              <a:ext uri="{FF2B5EF4-FFF2-40B4-BE49-F238E27FC236}">
                <a16:creationId xmlns:a16="http://schemas.microsoft.com/office/drawing/2014/main" id="{E7CC7DDB-1E2D-4F79-976C-F415C4B77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684"/>
            <a:ext cx="12192000" cy="55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0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Series Clipper Circuit-4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46C8D9-883C-4ABF-A900-FC287A021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7045"/>
            <a:ext cx="12192000" cy="78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81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905000"/>
            <a:ext cx="13906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3657601"/>
            <a:ext cx="14478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1905000"/>
            <a:ext cx="3886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8600" y="1676400"/>
            <a:ext cx="17526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4800" y="3886201"/>
            <a:ext cx="1733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1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7600" y="990600"/>
            <a:ext cx="396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Clipper Circuits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Unbiased Shunt Clipper Circuits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E29310C-7FDB-42AD-8A9F-E1B1A866A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053" y="3945057"/>
            <a:ext cx="152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9271" y="762400"/>
            <a:ext cx="4000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Simple Parallel Clippers (Ideal Diode) </a:t>
            </a:r>
            <a:endParaRPr lang="en-US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3429000"/>
            <a:ext cx="3973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Biased Parallel Clippers (Ideal Diode) </a:t>
            </a:r>
            <a:endParaRPr lang="en-US" b="1" dirty="0"/>
          </a:p>
        </p:txBody>
      </p:sp>
      <p:pic>
        <p:nvPicPr>
          <p:cNvPr id="60425" name="Picture 9" descr="C:\Users\DHANANJAY\Pictures\Untitl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053" y="1059417"/>
            <a:ext cx="11025808" cy="205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6" name="Picture 10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7900" y="3945057"/>
            <a:ext cx="9347752" cy="291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Different Types of Shunt Clipping Circuits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711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288" y="2968487"/>
            <a:ext cx="1524000" cy="252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9271" y="762400"/>
            <a:ext cx="4000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Simple Parallel Clippers (Ideal Diode) </a:t>
            </a:r>
            <a:endParaRPr lang="en-US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1771997"/>
            <a:ext cx="3973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Biased Parallel Clippers (Ideal Diode) </a:t>
            </a:r>
            <a:endParaRPr lang="en-US" b="1" dirty="0"/>
          </a:p>
        </p:txBody>
      </p:sp>
      <p:pic>
        <p:nvPicPr>
          <p:cNvPr id="60425" name="Picture 9" descr="C:\Users\DHANANJAY\Pictures\Untitl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053" y="1059418"/>
            <a:ext cx="11025808" cy="34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6" name="Picture 10" descr="C:\Users\DHANANJAY\Pictures\Untitl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7900" y="2042486"/>
            <a:ext cx="9944100" cy="481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Different Types of Shunt Clipping Circuits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0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Circuit-3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617DF3B0-A08A-4554-8A89-F339419CF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530"/>
            <a:ext cx="12192000" cy="96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Circuit-1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6D1F758-8C9B-4020-B03D-C0A513CA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8" y="-212034"/>
            <a:ext cx="12298016" cy="69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5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Rectifier Circuits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32586-F5DE-4259-AE9D-5420DD9BC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1"/>
            <a:ext cx="12192000" cy="6172197"/>
          </a:xfrm>
          <a:prstGeom prst="rect">
            <a:avLst/>
          </a:prstGeom>
        </p:spPr>
      </p:pic>
      <p:pic>
        <p:nvPicPr>
          <p:cNvPr id="5" name="Picture 2" descr="Shahram Marivani - FULL-WAVE RECTIFIERS AND POWER SUPPLIES">
            <a:extLst>
              <a:ext uri="{FF2B5EF4-FFF2-40B4-BE49-F238E27FC236}">
                <a16:creationId xmlns:a16="http://schemas.microsoft.com/office/drawing/2014/main" id="{9AA7AB24-69BB-4912-A63D-B7449028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5703" y="2494722"/>
            <a:ext cx="1007164" cy="14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Circuit-2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89045DEB-379B-49A3-A7D3-70B85C6E0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1"/>
            <a:ext cx="12192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62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Circuit-3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88A8C39-B1FD-48D1-89B7-04D1210BC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878"/>
            <a:ext cx="12192000" cy="53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22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Circuit-4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08E0953-06B0-4481-B45A-1C55FFBA4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226"/>
            <a:ext cx="12192000" cy="102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Biased Shunt Clipper Circuit-4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892046A-0DAB-4E72-95AF-0751B97D1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048000"/>
            <a:ext cx="12191999" cy="101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9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Combinational Clipper Circuit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F1B27AA-2934-4E8D-BD63-F70389F3B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Combinational Clipper Circuit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CC038A6-811B-42F0-BA03-F39AAA4BE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0035"/>
            <a:ext cx="12192000" cy="108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83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-3313" y="1051428"/>
            <a:ext cx="8686800" cy="457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Combination Clipper Circuits (2005-06, 2011-12)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0503" y="917232"/>
            <a:ext cx="6645967" cy="312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122" y="1676400"/>
            <a:ext cx="2514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0" y="3891864"/>
            <a:ext cx="579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Example: Sketch the output</a:t>
            </a:r>
            <a:endParaRPr lang="en-US" b="1"/>
          </a:p>
        </p:txBody>
      </p:sp>
      <p:pic>
        <p:nvPicPr>
          <p:cNvPr id="61451" name="Picture 11" descr="C:\Users\DHANANJAY\Downloads\imag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6521" y="4278315"/>
            <a:ext cx="8905461" cy="24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Combinational Clipper Circuit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680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614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046259"/>
              </p:ext>
            </p:extLst>
          </p:nvPr>
        </p:nvGraphicFramePr>
        <p:xfrm>
          <a:off x="1645096" y="1752600"/>
          <a:ext cx="89154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Name of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Duration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(Lectures)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(%)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Assignment coverage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% 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 marks in exams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Light Emitting Diode (LED), O-LED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Liquid - Crystal Displays</a:t>
                      </a:r>
                      <a:r>
                        <a:rPr lang="en-US" sz="2000" b="1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(LCD)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5-10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43593-2DDA-4F3F-8630-836FF1F73C6F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Introduction to Display Devices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pPr>
              <a:defRPr/>
            </a:pPr>
            <a:fld id="{D190887A-FEB6-4606-895E-93642954C8DE}" type="slidenum">
              <a:rPr lang="en-US" altLang="zh-TW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563" name="Line 11"/>
          <p:cNvSpPr>
            <a:spLocks noChangeShapeType="1"/>
          </p:cNvSpPr>
          <p:nvPr/>
        </p:nvSpPr>
        <p:spPr bwMode="auto">
          <a:xfrm>
            <a:off x="7467600" y="4077072"/>
            <a:ext cx="609600" cy="0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29032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178152" y="3933056"/>
            <a:ext cx="228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TW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LED Symbol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8615" name="Rectangle 12"/>
          <p:cNvSpPr>
            <a:spLocks noChangeArrowheads="1"/>
          </p:cNvSpPr>
          <p:nvPr/>
        </p:nvSpPr>
        <p:spPr bwMode="auto">
          <a:xfrm>
            <a:off x="861391" y="1209378"/>
            <a:ext cx="1046921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7338" indent="-287338" algn="just">
              <a:spcBef>
                <a:spcPts val="600"/>
              </a:spcBef>
              <a:buFont typeface="Arial" charset="0"/>
              <a:buChar char="•"/>
              <a:defRPr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LED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emits light when it is forward biased, which can be in the infrared or visible spectrum. </a:t>
            </a:r>
          </a:p>
          <a:p>
            <a:pPr marL="287338" indent="-287338" algn="just">
              <a:spcBef>
                <a:spcPts val="600"/>
              </a:spcBef>
              <a:buClr>
                <a:srgbClr val="0000CC"/>
              </a:buClr>
              <a:buFont typeface="Arial" charset="0"/>
              <a:buChar char="•"/>
              <a:defRPr/>
            </a:pPr>
            <a:endParaRPr lang="en-US" altLang="en-US" sz="9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  <a:defRPr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The forward bias voltage is usually in the range of 2 V to 3 V.</a:t>
            </a:r>
          </a:p>
        </p:txBody>
      </p:sp>
      <p:pic>
        <p:nvPicPr>
          <p:cNvPr id="21" name="Picture 8" descr="fg01_050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2719785"/>
            <a:ext cx="2679154" cy="232618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5796" name="Picture 20" descr="C:\Users\DHANANJAY\Downloads\LED-Work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6075" y="2301275"/>
            <a:ext cx="4210050" cy="392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448252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448252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Light Emitting Diode (LED)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8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3" grpId="0" animBg="1"/>
      <p:bldP spid="18" grpId="0" build="p"/>
      <p:bldP spid="686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pPr>
              <a:defRPr/>
            </a:pPr>
            <a:fld id="{D190887A-FEB6-4606-895E-93642954C8DE}" type="slidenum">
              <a:rPr lang="en-US" altLang="zh-TW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2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448252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448252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Light Emitting Diode (LED)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DEB0D47F-A166-40A2-B066-DB6EEDF7D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Half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74798-8EEB-4FCF-9D1D-ABA7BD7E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2365"/>
            <a:ext cx="6096000" cy="6155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70071-8DAE-4EA9-A216-9388C99E3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797"/>
            <a:ext cx="5844209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79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pPr>
              <a:defRPr/>
            </a:pPr>
            <a:fld id="{D190887A-FEB6-4606-895E-93642954C8DE}" type="slidenum">
              <a:rPr lang="en-US" altLang="zh-TW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032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448252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448252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Light Emitting Diode (LED)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6AC3511-7F18-4274-916C-CE3C2B3E1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3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7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703512" y="1268761"/>
          <a:ext cx="8763000" cy="3581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31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Gallium Arsenide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Infrared (invisible)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Gallium Phosphide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Red or 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09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Gallium Arsenide Phosphide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GaAsP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itchFamily="18" charset="0"/>
                          <a:cs typeface="Times New Roman" pitchFamily="18" charset="0"/>
                        </a:rPr>
                        <a:t>Red or 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67CA3-EE01-4C62-8D1C-D4C225A49A5E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95600" y="-2738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Materials  of LED </a:t>
            </a: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27384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52770" y="1154905"/>
            <a:ext cx="9286460" cy="4312308"/>
          </a:xfrm>
        </p:spPr>
        <p:txBody>
          <a:bodyPr rtlCol="0">
            <a:noAutofit/>
          </a:bodyPr>
          <a:lstStyle/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Advantages: 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Small in size.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	Fast operating devices. (ON/OFF time is &lt; 1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s)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Light in weight.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Long life.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Cheap and readily available.</a:t>
            </a:r>
          </a:p>
          <a:p>
            <a:pPr>
              <a:buNone/>
              <a:defRPr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Disadvantages: 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LED characteristics are affected by temperature.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Luminous efficiency of LEDs is low which is about 1.5 lumen/watt.</a:t>
            </a:r>
          </a:p>
          <a:p>
            <a:pPr>
              <a:buNone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Need large power for the operation compared to normal p-n junction diode.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A922E7-DB44-48FB-A08B-00FC7E3B8EF5}" type="slidenum">
              <a:rPr lang="en-US" altLang="zh-TW"/>
              <a:pPr>
                <a:defRPr/>
              </a:pPr>
              <a:t>42</a:t>
            </a:fld>
            <a:endParaRPr lang="en-US" altLang="zh-TW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448252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95600" y="-27384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Advantages &amp; Disadvantages of LED </a:t>
            </a:r>
          </a:p>
        </p:txBody>
      </p:sp>
      <p:pic>
        <p:nvPicPr>
          <p:cNvPr id="12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27384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50B3-3F10-40B9-9517-D5662563313F}" type="slidenum">
              <a:rPr lang="en-US" altLang="zh-TW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03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5486400" y="1988841"/>
            <a:ext cx="1828800" cy="411163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122899" name="Picture 19" descr="C:\Users\DHANANJAY\Downloads\7-segment-displa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1628800"/>
            <a:ext cx="2743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524000" y="1484784"/>
            <a:ext cx="3657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Seven Segment Display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05000" y="2348880"/>
            <a:ext cx="449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In the optical devices.</a:t>
            </a:r>
          </a:p>
          <a:p>
            <a:pPr>
              <a:buFont typeface="Wingdings" pitchFamily="2" charset="2"/>
              <a:buChar char="Ø"/>
            </a:pPr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As ON-OFF indicator.</a:t>
            </a:r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Applications of LED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build="p"/>
      <p:bldP spid="1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50B3-3F10-40B9-9517-D5662563313F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03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27448" y="1124744"/>
            <a:ext cx="3657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Organic-LED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2204865"/>
            <a:ext cx="457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An OLED is any light emitting diode in which organic layers are responsible for light emission.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Main principle behind OLED technology is electroluminescence.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Electroluminescence is a process in which a material emits light in response to electrical field applied across it.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040" y="1484785"/>
            <a:ext cx="3835326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367808" y="1484785"/>
            <a:ext cx="1828800" cy="411163"/>
          </a:xfrm>
          <a:prstGeom prst="line">
            <a:avLst/>
          </a:prstGeom>
          <a:noFill/>
          <a:ln w="57150" cmpd="thinThick">
            <a:solidFill>
              <a:srgbClr val="5F0D1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Applications of LED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23592" y="1052736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4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3552" y="1556792"/>
            <a:ext cx="705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Flexibility (in display)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Safe for environment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Light weight because of thin display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Less power consumption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High contrast, brighter and perfect display from all angles</a:t>
            </a: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Features of 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8822" y="817164"/>
            <a:ext cx="7223178" cy="551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0" y="5589240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4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352" y="1166584"/>
            <a:ext cx="4464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Cathode-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cathode injects electrons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into emissive layer.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Emissive layer-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This layer is made of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polyfluorene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that transport electrons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from the cathode. This is where light is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made.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Conducting layer-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This layer is made of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polyaniline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that transport "holes" from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anode.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Anode-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It is kept transparent.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Usually made up of Indium tin oxide (ITO)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that removes electrons.</a:t>
            </a:r>
          </a:p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Substrate-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substrate supports the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OLED.</a:t>
            </a:r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Structure of 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10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495600" y="764704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4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836712"/>
            <a:ext cx="835292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How it Works ??</a:t>
            </a:r>
            <a:endParaRPr lang="en-US" altLang="zh-TW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23592" y="1196752"/>
            <a:ext cx="7543800" cy="7647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40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1544" y="1463294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 voltage is applied across the anode and cathode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Current flows from cathode to anode through the organic layers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Electrons flow to emissive layer from the cathode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Electrons are removed from conductive layer leaving holes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Holes jump into emissive layer</a:t>
            </a:r>
          </a:p>
          <a:p>
            <a:pPr algn="just"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Electron and hole combine and light emitted</a:t>
            </a: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TW" sz="32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Working of 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  <a:p>
            <a:pPr lvl="0" algn="ctr">
              <a:spcBef>
                <a:spcPct val="0"/>
              </a:spcBef>
              <a:defRPr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3552" y="1555046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Complex fabrication methods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Expensive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Lifespan (Easily damageable)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Water damage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Colour balance issues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Drawbacks of 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Half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EC28-6DFE-4D93-BBE8-D143B0494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2" y="0"/>
            <a:ext cx="12191999" cy="14157714"/>
          </a:xfrm>
          <a:prstGeom prst="rect">
            <a:avLst/>
          </a:prstGeom>
        </p:spPr>
      </p:pic>
      <p:pic>
        <p:nvPicPr>
          <p:cNvPr id="7" name="Picture 2" descr="Shahram Marivani - FULL-WAVE RECTIFIERS AND POWER SUPPLIES">
            <a:extLst>
              <a:ext uri="{FF2B5EF4-FFF2-40B4-BE49-F238E27FC236}">
                <a16:creationId xmlns:a16="http://schemas.microsoft.com/office/drawing/2014/main" id="{352AC549-222E-4CCC-B12C-962B20A9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686" y="1971261"/>
            <a:ext cx="834887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356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589" y="776289"/>
            <a:ext cx="888682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 Vs Others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66EB-B766-47B3-AD84-E2DC940F14AD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5520" y="1052737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Major applications of OLED technology are: OLED TV, Mobile phones with OLED screens, </a:t>
            </a:r>
            <a:r>
              <a:rPr lang="en-IN" dirty="0" err="1"/>
              <a:t>Rolltop</a:t>
            </a:r>
            <a:r>
              <a:rPr lang="en-IN" dirty="0"/>
              <a:t> Laptop.</a:t>
            </a: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9816" y="4293096"/>
            <a:ext cx="3816424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536" y="1844824"/>
            <a:ext cx="316835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0096" y="1484784"/>
            <a:ext cx="313104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Applications of O</a:t>
            </a:r>
            <a:r>
              <a:rPr lang="en-US" altLang="zh-TW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</a:t>
            </a:r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sp>
        <p:nvSpPr>
          <p:cNvPr id="12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382000" y="6569076"/>
            <a:ext cx="2133600" cy="365125"/>
          </a:xfrm>
        </p:spPr>
        <p:txBody>
          <a:bodyPr/>
          <a:lstStyle/>
          <a:p>
            <a:pPr>
              <a:defRPr/>
            </a:pPr>
            <a:fld id="{AFC8B855-F9D5-4D46-8070-651613749EA0}" type="slidenum">
              <a:rPr lang="en-US" altLang="zh-TW"/>
              <a:pPr>
                <a:defRPr/>
              </a:pPr>
              <a:t>52</a:t>
            </a:fld>
            <a:endParaRPr lang="en-US" altLang="zh-TW" dirty="0"/>
          </a:p>
        </p:txBody>
      </p:sp>
      <p:sp>
        <p:nvSpPr>
          <p:cNvPr id="134150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09" name="Rectangle 12"/>
          <p:cNvSpPr>
            <a:spLocks noChangeArrowheads="1"/>
          </p:cNvSpPr>
          <p:nvPr/>
        </p:nvSpPr>
        <p:spPr bwMode="auto">
          <a:xfrm>
            <a:off x="1828800" y="848768"/>
            <a:ext cx="853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 algn="just">
              <a:buFont typeface="Arial" charset="0"/>
              <a:buChar char="•"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The Liquid Crystals are one of the most fascinating material systems in nature   having properties of liquids as well as of a solid crystals.</a:t>
            </a:r>
          </a:p>
        </p:txBody>
      </p:sp>
      <p:sp>
        <p:nvSpPr>
          <p:cNvPr id="72710" name="Rectangle 1"/>
          <p:cNvSpPr>
            <a:spLocks noChangeArrowheads="1"/>
          </p:cNvSpPr>
          <p:nvPr/>
        </p:nvSpPr>
        <p:spPr bwMode="auto">
          <a:xfrm>
            <a:off x="1752600" y="1424832"/>
            <a:ext cx="8610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The different arrangement of these liquid Crystals materials are: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CC"/>
              </a:buClr>
            </a:pP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1.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Smectic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 2.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Nematic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3.    </a:t>
            </a:r>
            <a:r>
              <a:rPr lang="en-US" altLang="en-US" sz="2000" dirty="0" err="1">
                <a:latin typeface="Times New Roman" pitchFamily="18" charset="0"/>
                <a:cs typeface="Times New Roman" pitchFamily="18" charset="0"/>
              </a:rPr>
              <a:t>Cholesteric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3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198712"/>
            <a:ext cx="6096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6324601"/>
            <a:ext cx="5715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520260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520260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331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33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build="p"/>
      <p:bldP spid="727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45D31-B996-4031-8F62-578B04AE1C73}" type="slidenum">
              <a:rPr lang="en-US" altLang="zh-TW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11" name="Rectangle 26"/>
          <p:cNvSpPr>
            <a:spLocks noChangeArrowheads="1"/>
          </p:cNvSpPr>
          <p:nvPr/>
        </p:nvSpPr>
        <p:spPr bwMode="auto">
          <a:xfrm>
            <a:off x="1676400" y="985838"/>
            <a:ext cx="518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i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13CEA5-574B-4BB4-AFD0-D27E92FE5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9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1" grpId="0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45D31-B996-4031-8F62-578B04AE1C73}" type="slidenum">
              <a:rPr lang="en-US" altLang="zh-TW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11" name="Rectangle 26"/>
          <p:cNvSpPr>
            <a:spLocks noChangeArrowheads="1"/>
          </p:cNvSpPr>
          <p:nvPr/>
        </p:nvSpPr>
        <p:spPr bwMode="auto">
          <a:xfrm>
            <a:off x="1676400" y="985838"/>
            <a:ext cx="518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i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2246B8-F1E5-49A6-B91F-12EDD5F30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1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45D31-B996-4031-8F62-578B04AE1C73}" type="slidenum">
              <a:rPr lang="en-US" altLang="zh-TW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11" name="Rectangle 26"/>
          <p:cNvSpPr>
            <a:spLocks noChangeArrowheads="1"/>
          </p:cNvSpPr>
          <p:nvPr/>
        </p:nvSpPr>
        <p:spPr bwMode="auto">
          <a:xfrm>
            <a:off x="1676400" y="985838"/>
            <a:ext cx="518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i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4" name="Picture 3" descr="Diagram, letter&#10;&#10;Description automatically generated">
            <a:extLst>
              <a:ext uri="{FF2B5EF4-FFF2-40B4-BE49-F238E27FC236}">
                <a16:creationId xmlns:a16="http://schemas.microsoft.com/office/drawing/2014/main" id="{42DB953D-ED22-413A-B9D0-D83E2904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1" grpId="0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045D31-B996-4031-8F62-578B04AE1C73}" type="slidenum">
              <a:rPr lang="en-US" altLang="zh-TW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709" name="Rectangle 12"/>
          <p:cNvSpPr>
            <a:spLocks noChangeArrowheads="1"/>
          </p:cNvSpPr>
          <p:nvPr/>
        </p:nvSpPr>
        <p:spPr bwMode="auto">
          <a:xfrm>
            <a:off x="1828800" y="1490664"/>
            <a:ext cx="84582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CC"/>
              </a:buClr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Advantages: 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1. Less power consumption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2. Low cost.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3. Uniform brightness with good contrast.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4. Low operating voltage and current.</a:t>
            </a:r>
          </a:p>
        </p:txBody>
      </p:sp>
      <p:sp>
        <p:nvSpPr>
          <p:cNvPr id="72710" name="Rectangle 1"/>
          <p:cNvSpPr>
            <a:spLocks noChangeArrowheads="1"/>
          </p:cNvSpPr>
          <p:nvPr/>
        </p:nvSpPr>
        <p:spPr bwMode="auto">
          <a:xfrm>
            <a:off x="1905000" y="3559176"/>
            <a:ext cx="7848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CC"/>
              </a:buClr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Disadvantages: 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1. Poor reliability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2. Limited temperature range.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3. Poor visibility  in low ambient temperature.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4. Slow speed.</a:t>
            </a:r>
          </a:p>
          <a:p>
            <a:pPr algn="just">
              <a:buClr>
                <a:srgbClr val="0000CC"/>
              </a:buClr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5. Requires an AC drive.</a:t>
            </a:r>
          </a:p>
        </p:txBody>
      </p:sp>
      <p:sp>
        <p:nvSpPr>
          <p:cNvPr id="72711" name="Rectangle 26"/>
          <p:cNvSpPr>
            <a:spLocks noChangeArrowheads="1"/>
          </p:cNvSpPr>
          <p:nvPr/>
        </p:nvSpPr>
        <p:spPr bwMode="auto">
          <a:xfrm>
            <a:off x="1676400" y="985838"/>
            <a:ext cx="518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 i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2400" dirty="0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2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2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2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2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2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2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2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2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72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build="p"/>
      <p:bldP spid="72710" grpId="0" build="p"/>
      <p:bldP spid="72711" grpId="0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AF449-F368-4A5F-860F-5C3BAE09AE1D}" type="slidenum">
              <a:rPr lang="en-US" altLang="zh-TW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199" name="Rectangle 12"/>
          <p:cNvSpPr>
            <a:spLocks noChangeArrowheads="1"/>
          </p:cNvSpPr>
          <p:nvPr/>
        </p:nvSpPr>
        <p:spPr bwMode="auto">
          <a:xfrm>
            <a:off x="1524000" y="252414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1630363"/>
            <a:ext cx="822960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7-segment displays.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Calculators, pagers and wrist-watch.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Flat panel display.</a:t>
            </a:r>
          </a:p>
          <a:p>
            <a:pPr marL="342900" indent="-342900" algn="just">
              <a:buFontTx/>
              <a:buAutoNum type="arabicPeriod"/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Alphanumeric display.</a:t>
            </a:r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LCDs Applications</a:t>
            </a:r>
          </a:p>
        </p:txBody>
      </p:sp>
      <p:pic>
        <p:nvPicPr>
          <p:cNvPr id="16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9E0F18F-7179-4555-B20C-FC5B71AEC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186"/>
            <a:ext cx="121920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676401" y="762000"/>
          <a:ext cx="8915401" cy="545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6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US" sz="17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to 140</a:t>
                      </a: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700" b="0" dirty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 to 100 </a:t>
                      </a:r>
                      <a:r>
                        <a:rPr lang="el-GR" sz="1700" b="0" dirty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Voltages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3 to 18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173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Temperature Range (</a:t>
                      </a:r>
                      <a:r>
                        <a:rPr lang="en-US" sz="1700" b="1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-55 to 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0 to 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Switching Speeds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 1 </a:t>
                      </a:r>
                      <a:r>
                        <a:rPr lang="el-GR" sz="1700" b="0" dirty="0">
                          <a:latin typeface="Times New Roman" pitchFamily="18" charset="0"/>
                          <a:cs typeface="Times New Roman" pitchFamily="18" charset="0"/>
                        </a:rPr>
                        <a:t>μ</a:t>
                      </a: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r>
                        <a:rPr lang="en-US" sz="17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to 300 ms</a:t>
                      </a:r>
                      <a:endParaRPr lang="en-US" sz="17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Life in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100,000 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320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Colors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Red, Orange, Yellow, 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Depends on illumination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Brightness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Good to 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Not applicable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Ruggedness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634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Ease of mounting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163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Times New Roman" pitchFamily="18" charset="0"/>
                          <a:cs typeface="Times New Roman" pitchFamily="18" charset="0"/>
                        </a:rPr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1. </a:t>
                      </a:r>
                      <a:r>
                        <a:rPr lang="en-US" altLang="en-US" sz="1700" dirty="0">
                          <a:latin typeface="Times New Roman" pitchFamily="18" charset="0"/>
                          <a:cs typeface="Times New Roman" pitchFamily="18" charset="0"/>
                        </a:rPr>
                        <a:t>7-segment displays.</a:t>
                      </a:r>
                    </a:p>
                    <a:p>
                      <a:pPr algn="just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2. Indicator</a:t>
                      </a:r>
                    </a:p>
                    <a:p>
                      <a:pPr algn="just"/>
                      <a:r>
                        <a:rPr lang="en-US" sz="1700" b="0" dirty="0">
                          <a:latin typeface="Times New Roman" pitchFamily="18" charset="0"/>
                          <a:cs typeface="Times New Roman" pitchFamily="18" charset="0"/>
                        </a:rPr>
                        <a:t>3. Matrix displays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>
                          <a:latin typeface="Times New Roman" pitchFamily="18" charset="0"/>
                          <a:cs typeface="Times New Roman" pitchFamily="18" charset="0"/>
                        </a:rPr>
                        <a:t>7-segment displays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>
                          <a:latin typeface="Times New Roman" pitchFamily="18" charset="0"/>
                          <a:cs typeface="Times New Roman" pitchFamily="18" charset="0"/>
                        </a:rPr>
                        <a:t>Calculators, pagers and wrist-watch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>
                          <a:latin typeface="Times New Roman" pitchFamily="18" charset="0"/>
                          <a:cs typeface="Times New Roman" pitchFamily="18" charset="0"/>
                        </a:rPr>
                        <a:t>Flat panel display</a:t>
                      </a:r>
                    </a:p>
                    <a:p>
                      <a:pPr marL="342900" indent="-342900" algn="just">
                        <a:buAutoNum type="arabicPeriod"/>
                      </a:pPr>
                      <a:r>
                        <a:rPr lang="en-US" altLang="en-US" sz="1700" dirty="0">
                          <a:latin typeface="Times New Roman" pitchFamily="18" charset="0"/>
                          <a:cs typeface="Times New Roman" pitchFamily="18" charset="0"/>
                        </a:rPr>
                        <a:t>Alphanumeric display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C13AD6-63EF-476D-A4CB-6BDF4E06E484}" type="slidenum">
              <a:rPr lang="en-US" altLang="zh-TW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7624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76244"/>
            <a:ext cx="2133600" cy="365125"/>
          </a:xfrm>
        </p:spPr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Difference between LEDs and LCDs</a:t>
            </a:r>
            <a:endParaRPr lang="en-US" sz="3200" b="1" dirty="0"/>
          </a:p>
        </p:txBody>
      </p:sp>
      <p:pic>
        <p:nvPicPr>
          <p:cNvPr id="11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034" y="2075098"/>
            <a:ext cx="8229600" cy="387418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colour</a:t>
            </a:r>
            <a:r>
              <a:rPr lang="en-US" sz="2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of emitting light in LED depends on ……….</a:t>
            </a:r>
          </a:p>
          <a:p>
            <a:pPr algn="just">
              <a:buNone/>
            </a:pPr>
            <a:r>
              <a:rPr lang="en-US" sz="1800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(Material)</a:t>
            </a:r>
            <a:endParaRPr lang="en-US" sz="2000" b="1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LED emits light when ………………biased.</a:t>
            </a:r>
          </a:p>
          <a:p>
            <a:pPr algn="just">
              <a:buNone/>
            </a:pPr>
            <a:r>
              <a:rPr lang="en-US" sz="1800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(Forward)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State applications of  LCDs.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Daily Quiz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1" descr="vik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4778" y="785795"/>
            <a:ext cx="4495800" cy="1303299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5002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Half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C2BA4-F004-44AA-8B45-C4795B3C0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123084"/>
            <a:ext cx="12191999" cy="130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3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034" y="1628800"/>
            <a:ext cx="8229600" cy="446449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Long Answer type Questions: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Q.1)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Write Short notes on </a:t>
            </a:r>
          </a:p>
          <a:p>
            <a:pPr lvl="0"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LED  ii) Seven Segment Display iii) LCD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Q.2)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Explain the technology “Organic-Light Emitting Diode”.</a:t>
            </a:r>
          </a:p>
          <a:p>
            <a:pPr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DAA0-F5EA-4446-80AA-054EC68B59D6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1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Weekly Assignment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5002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492900"/>
            <a:ext cx="2133600" cy="365125"/>
          </a:xfrm>
        </p:spPr>
        <p:txBody>
          <a:bodyPr/>
          <a:lstStyle/>
          <a:p>
            <a:fld id="{991E88E8-C61B-4086-B52E-3DB43916918A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008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Multiple Choice Q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uestion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70DB5D-A60E-40B5-9E74-49D3516C198C}"/>
              </a:ext>
            </a:extLst>
          </p:cNvPr>
          <p:cNvGraphicFramePr>
            <a:graphicFrameLocks noGrp="1"/>
          </p:cNvGraphicFramePr>
          <p:nvPr/>
        </p:nvGraphicFramePr>
        <p:xfrm>
          <a:off x="1991544" y="764704"/>
          <a:ext cx="8329832" cy="5736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7676">
                  <a:extLst>
                    <a:ext uri="{9D8B030D-6E8A-4147-A177-3AD203B41FA5}">
                      <a16:colId xmlns:a16="http://schemas.microsoft.com/office/drawing/2014/main" val="2165091157"/>
                    </a:ext>
                  </a:extLst>
                </a:gridCol>
                <a:gridCol w="4072156">
                  <a:extLst>
                    <a:ext uri="{9D8B030D-6E8A-4147-A177-3AD203B41FA5}">
                      <a16:colId xmlns:a16="http://schemas.microsoft.com/office/drawing/2014/main" val="3046660420"/>
                    </a:ext>
                  </a:extLst>
                </a:gridCol>
              </a:tblGrid>
              <a:tr h="192073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Q.1) The</a:t>
                      </a:r>
                      <a:r>
                        <a:rPr lang="en-IN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colour of emitted light from LED depends on  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Its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physical dimensions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Number of available carriers 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 of semiconductor material used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of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recombinations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taking place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Q.4) When forward</a:t>
                      </a:r>
                      <a:r>
                        <a:rPr lang="en-IN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biased, LED emits light because of 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Recombination of carriers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Light generated in breaking covalent bonds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Light produced by collisions</a:t>
                      </a:r>
                    </a:p>
                    <a:p>
                      <a:pPr marL="34290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All are correct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289983"/>
                  </a:ext>
                </a:extLst>
              </a:tr>
              <a:tr h="1895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Q.2) </a:t>
                      </a: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</a:t>
                      </a:r>
                      <a:r>
                        <a:rPr lang="en-IN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typical value of power consumption of LED is-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Around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10mW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15 to 20 </a:t>
                      </a:r>
                      <a:r>
                        <a:rPr lang="en-US" sz="1800" b="1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US" sz="1800" b="1" baseline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30 to 40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US" sz="1800" b="0" baseline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Between 35 to 50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mW</a:t>
                      </a:r>
                      <a:endParaRPr lang="en-IN" sz="18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Q.5)</a:t>
                      </a:r>
                      <a:r>
                        <a:rPr lang="en-IN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Electro-optical</a:t>
                      </a:r>
                      <a:r>
                        <a:rPr lang="en-IN" sz="18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effect is produced in ……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LED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LCD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O-LED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OFC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32495"/>
                  </a:ext>
                </a:extLst>
              </a:tr>
              <a:tr h="1890011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Q.3) In</a:t>
                      </a:r>
                      <a:r>
                        <a:rPr lang="en-IN" sz="18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7-segment display, how many LEDs are used?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342900" lvl="0" indent="-342900" algn="just">
                        <a:buFont typeface="+mj-lt"/>
                        <a:buAutoNum type="alphaUcPeriod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Q.6) </a:t>
                      </a: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LCDs</a:t>
                      </a:r>
                      <a:r>
                        <a:rPr lang="en-IN" sz="18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operate from a voltage ranges of ……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to 15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 to 15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 V</a:t>
                      </a:r>
                    </a:p>
                    <a:p>
                      <a:pPr marL="342900" lvl="0" indent="-342900">
                        <a:buFont typeface="+mj-lt"/>
                        <a:buAutoNum type="alphaUcPeriod"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 V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689"/>
                  </a:ext>
                </a:extLst>
              </a:tr>
            </a:tbl>
          </a:graphicData>
        </a:graphic>
      </p:graphicFrame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791744" y="6448252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855366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Explain the Light Emitting Diodes (LED) with neat diagram. (2013-14)</a:t>
            </a:r>
          </a:p>
          <a:p>
            <a:pPr marL="457200" indent="-457200" algn="just">
              <a:buFontTx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Explain Liquid crystal Displays (LCD) with neat diagram. (2013-14)</a:t>
            </a:r>
          </a:p>
          <a:p>
            <a:pPr marL="457200" indent="-457200" algn="just">
              <a:buFontTx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Draw the symbol of LED. (2014-15)</a:t>
            </a:r>
          </a:p>
          <a:p>
            <a:pPr marL="457200" indent="-457200" algn="just">
              <a:buFontTx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Compare LED and LCD. (2014-15)</a:t>
            </a:r>
          </a:p>
          <a:p>
            <a:pPr marL="457200" indent="-457200" algn="just">
              <a:buFontTx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Compare LED and p-n junction diode. (2012-13)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88E8-C61B-4086-B52E-3DB43916918A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Questions from Previous Papers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9" name="Picture 4" descr="vikas">
            <a:extLst>
              <a:ext uri="{FF2B5EF4-FFF2-40B4-BE49-F238E27FC236}">
                <a16:creationId xmlns:a16="http://schemas.microsoft.com/office/drawing/2014/main" id="{E0571ED1-65FC-44EE-A13A-2EC7CE94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08" y="908721"/>
            <a:ext cx="5029200" cy="1104711"/>
          </a:xfrm>
          <a:prstGeom prst="rect">
            <a:avLst/>
          </a:prstGeom>
          <a:noFill/>
        </p:spPr>
      </p:pic>
      <p:sp>
        <p:nvSpPr>
          <p:cNvPr id="1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5002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282" y="1142984"/>
            <a:ext cx="8786874" cy="5357850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Q.1) Explain principle of operation of Organic-LED. Also explain how it is different from LED?</a:t>
            </a:r>
          </a:p>
          <a:p>
            <a:pPr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Q.2) How can LED be used to make a 7-segment display?</a:t>
            </a:r>
          </a:p>
          <a:p>
            <a:pPr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Q.3) Explain principle of operation of LCD.</a:t>
            </a:r>
          </a:p>
          <a:p>
            <a:pPr algn="just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620C-6276-4395-B819-95BCDB8CB27A}" type="datetime1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Expected Questions for University Exam </a:t>
            </a:r>
          </a:p>
        </p:txBody>
      </p:sp>
      <p:pic>
        <p:nvPicPr>
          <p:cNvPr id="8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810000" y="6350024"/>
            <a:ext cx="5214958" cy="365125"/>
          </a:xfrm>
        </p:spPr>
        <p:txBody>
          <a:bodyPr/>
          <a:lstStyle/>
          <a:p>
            <a:r>
              <a:rPr lang="en-US" dirty="0"/>
              <a:t>Kashika Baranwal             KEE-201 (Basic Electrical Engineering)                Unit No.4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Full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C21621-B661-4E80-97C0-23C1C993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765" cy="90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9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Centre Tap Full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B2259-C75F-4B24-B0F5-9B6A2638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68" y="-4725558"/>
            <a:ext cx="5880632" cy="1158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B39C8-AE52-4F09-8D49-745574914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95600" y="2"/>
            <a:ext cx="7772400" cy="6857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Full Wave Rectifier</a:t>
            </a:r>
          </a:p>
        </p:txBody>
      </p:sp>
      <p:pic>
        <p:nvPicPr>
          <p:cNvPr id="9" name="Picture 2" descr="E:\NIET\Project\xLogo11.png.pagespeed.ic.pydHLuCQ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"/>
            <a:ext cx="1447800" cy="81716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F9B8D-3F01-49C8-8B88-F7F028BD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730" y="-185531"/>
            <a:ext cx="14471373" cy="84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50ABF24FB5640BB6014DC1D57DD7A" ma:contentTypeVersion="12" ma:contentTypeDescription="Create a new document." ma:contentTypeScope="" ma:versionID="2f8e71c64e019cebe133b5982f8e21f2">
  <xsd:schema xmlns:xsd="http://www.w3.org/2001/XMLSchema" xmlns:xs="http://www.w3.org/2001/XMLSchema" xmlns:p="http://schemas.microsoft.com/office/2006/metadata/properties" xmlns:ns2="be757fe0-40fc-4dcf-adba-d0d8741a61e5" xmlns:ns3="55a9665e-8431-450e-a549-eedb8a433299" targetNamespace="http://schemas.microsoft.com/office/2006/metadata/properties" ma:root="true" ma:fieldsID="0da895b1e758032c2e5cb11f68ed428b" ns2:_="" ns3:_="">
    <xsd:import namespace="be757fe0-40fc-4dcf-adba-d0d8741a61e5"/>
    <xsd:import namespace="55a9665e-8431-450e-a549-eedb8a4332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57fe0-40fc-4dcf-adba-d0d8741a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9665e-8431-450e-a549-eedb8a43329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70C8B-AF74-4331-8E60-B97A4AE953A6}"/>
</file>

<file path=customXml/itemProps2.xml><?xml version="1.0" encoding="utf-8"?>
<ds:datastoreItem xmlns:ds="http://schemas.openxmlformats.org/officeDocument/2006/customXml" ds:itemID="{F7784657-4F1F-4294-BBD3-54ECA67A371C}"/>
</file>

<file path=customXml/itemProps3.xml><?xml version="1.0" encoding="utf-8"?>
<ds:datastoreItem xmlns:ds="http://schemas.openxmlformats.org/officeDocument/2006/customXml" ds:itemID="{280B8D25-0A23-4211-9301-7880904E176F}"/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1841</Words>
  <Application>Microsoft Office PowerPoint</Application>
  <PresentationFormat>Widescreen</PresentationFormat>
  <Paragraphs>480</Paragraphs>
  <Slides>63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Wingdings</vt:lpstr>
      <vt:lpstr>Office Theme</vt:lpstr>
      <vt:lpstr>Noida Institute of Engineering and Technology, Greater Noida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Diodes – Wave-Shaping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Kashika Baranwal</dc:creator>
  <cp:lastModifiedBy>Kashika Baranwal</cp:lastModifiedBy>
  <cp:revision>88</cp:revision>
  <dcterms:created xsi:type="dcterms:W3CDTF">2021-05-28T09:15:18Z</dcterms:created>
  <dcterms:modified xsi:type="dcterms:W3CDTF">2021-06-30T09:23:23Z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0x01010075E50ABF24FB5640BB6014DC1D57DD7A</vt:lpwstr>
  </property>
</Properties>
</file>